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0"/>
  </p:notesMasterIdLst>
  <p:handoutMasterIdLst>
    <p:handoutMasterId r:id="rId41"/>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3" r:id="rId26"/>
    <p:sldId id="719" r:id="rId27"/>
    <p:sldId id="720" r:id="rId28"/>
    <p:sldId id="651" r:id="rId29"/>
    <p:sldId id="666" r:id="rId30"/>
    <p:sldId id="677" r:id="rId31"/>
    <p:sldId id="685" r:id="rId32"/>
    <p:sldId id="722" r:id="rId33"/>
    <p:sldId id="723" r:id="rId34"/>
    <p:sldId id="724" r:id="rId35"/>
    <p:sldId id="681" r:id="rId36"/>
    <p:sldId id="726" r:id="rId37"/>
    <p:sldId id="727" r:id="rId38"/>
    <p:sldId id="487" r:id="rId39"/>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1408" autoAdjust="0"/>
  </p:normalViewPr>
  <p:slideViewPr>
    <p:cSldViewPr snapToGrid="0" snapToObjects="1">
      <p:cViewPr varScale="1">
        <p:scale>
          <a:sx n="52" d="100"/>
          <a:sy n="52" d="100"/>
        </p:scale>
        <p:origin x="224" y="111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3/21/24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3/21/24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a:t>
            </a:fld>
            <a:endParaRPr lang="en-US"/>
          </a:p>
        </p:txBody>
      </p:sp>
    </p:spTree>
    <p:extLst>
      <p:ext uri="{BB962C8B-B14F-4D97-AF65-F5344CB8AC3E}">
        <p14:creationId xmlns:p14="http://schemas.microsoft.com/office/powerpoint/2010/main" val="107816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34</a:t>
            </a:fld>
            <a:endParaRPr lang="en-US"/>
          </a:p>
        </p:txBody>
      </p:sp>
    </p:spTree>
    <p:extLst>
      <p:ext uri="{BB962C8B-B14F-4D97-AF65-F5344CB8AC3E}">
        <p14:creationId xmlns:p14="http://schemas.microsoft.com/office/powerpoint/2010/main" val="1142986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682350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tiff"/><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1.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0.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8.png"/><Relationship Id="rId3" Type="http://schemas.openxmlformats.org/officeDocument/2006/relationships/image" Target="../media/image43.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5.png"/><Relationship Id="rId2" Type="http://schemas.openxmlformats.org/officeDocument/2006/relationships/notesSlide" Target="../notesSlides/notesSlide5.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64.png"/><Relationship Id="rId5" Type="http://schemas.openxmlformats.org/officeDocument/2006/relationships/image" Target="../media/image57.png"/><Relationship Id="rId15" Type="http://schemas.openxmlformats.org/officeDocument/2006/relationships/image" Target="../media/image74.png"/><Relationship Id="rId10" Type="http://schemas.openxmlformats.org/officeDocument/2006/relationships/image" Target="../media/image63.png"/><Relationship Id="rId19" Type="http://schemas.openxmlformats.org/officeDocument/2006/relationships/image" Target="../media/image78.png"/><Relationship Id="rId4" Type="http://schemas.openxmlformats.org/officeDocument/2006/relationships/image" Target="../media/image56.png"/><Relationship Id="rId9" Type="http://schemas.openxmlformats.org/officeDocument/2006/relationships/image" Target="../media/image59.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81.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43.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6.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5.emf"/><Relationship Id="rId2" Type="http://schemas.openxmlformats.org/officeDocument/2006/relationships/image" Target="../media/image43.jpeg"/><Relationship Id="rId16" Type="http://schemas.openxmlformats.org/officeDocument/2006/relationships/image" Target="../media/image77.emf"/><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9.png"/><Relationship Id="rId5" Type="http://schemas.openxmlformats.org/officeDocument/2006/relationships/image" Target="../media/image72.emf"/><Relationship Id="rId15" Type="http://schemas.openxmlformats.org/officeDocument/2006/relationships/image" Target="../media/image80.png"/><Relationship Id="rId10" Type="http://schemas.openxmlformats.org/officeDocument/2006/relationships/image" Target="../media/image88.png"/><Relationship Id="rId4" Type="http://schemas.openxmlformats.org/officeDocument/2006/relationships/image" Target="../media/image71.emf"/><Relationship Id="rId9" Type="http://schemas.openxmlformats.org/officeDocument/2006/relationships/image" Target="../media/image87.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4.emf"/><Relationship Id="rId7" Type="http://schemas.openxmlformats.org/officeDocument/2006/relationships/image" Target="../media/image97.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png"/><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43.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6.png"/><Relationship Id="rId5" Type="http://schemas.openxmlformats.org/officeDocument/2006/relationships/image" Target="../media/image72.emf"/><Relationship Id="rId15" Type="http://schemas.openxmlformats.org/officeDocument/2006/relationships/image" Target="../media/image101.png"/><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84.svg"/><Relationship Id="rId4" Type="http://schemas.openxmlformats.org/officeDocument/2006/relationships/image" Target="../media/image44.jpeg"/><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43.jpeg"/><Relationship Id="rId1" Type="http://schemas.openxmlformats.org/officeDocument/2006/relationships/slideLayout" Target="../slideLayouts/slideLayout12.xml"/><Relationship Id="rId4" Type="http://schemas.openxmlformats.org/officeDocument/2006/relationships/image" Target="../media/image850.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6.emf"/><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jpg"/><Relationship Id="rId5" Type="http://schemas.openxmlformats.org/officeDocument/2006/relationships/image" Target="../media/image23.jpe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2.jpeg"/><Relationship Id="rId7"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54.png"/><Relationship Id="rId9"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5.svg"/><Relationship Id="rId2" Type="http://schemas.openxmlformats.org/officeDocument/2006/relationships/image" Target="../media/image96.jpe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0.sv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hyperlink" Target="https://knowledge-nlp.github.io/kdd2023/" TargetMode="External"/><Relationship Id="rId7" Type="http://schemas.openxmlformats.org/officeDocument/2006/relationships/image" Target="../media/image108.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7.jpeg"/><Relationship Id="rId11" Type="http://schemas.openxmlformats.org/officeDocument/2006/relationships/image" Target="../media/image110.jpeg"/><Relationship Id="rId5" Type="http://schemas.openxmlformats.org/officeDocument/2006/relationships/image" Target="../media/image106.png"/><Relationship Id="rId10" Type="http://schemas.openxmlformats.org/officeDocument/2006/relationships/image" Target="../media/image96.jpeg"/><Relationship Id="rId4" Type="http://schemas.openxmlformats.org/officeDocument/2006/relationships/hyperlink" Target="https://knowledge-nlp.github.io/acl2024/" TargetMode="External"/><Relationship Id="rId9" Type="http://schemas.openxmlformats.org/officeDocument/2006/relationships/image" Target="../media/image42.jpe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jpeg"/><Relationship Id="rId3" Type="http://schemas.openxmlformats.org/officeDocument/2006/relationships/image" Target="../media/image97.jpeg"/><Relationship Id="rId7" Type="http://schemas.openxmlformats.org/officeDocument/2006/relationships/image" Target="../media/image105.svg"/><Relationship Id="rId12" Type="http://schemas.openxmlformats.org/officeDocument/2006/relationships/image" Target="../media/image115.png"/><Relationship Id="rId17" Type="http://schemas.openxmlformats.org/officeDocument/2006/relationships/image" Target="../media/image120.jpeg"/><Relationship Id="rId2" Type="http://schemas.openxmlformats.org/officeDocument/2006/relationships/image" Target="../media/image96.jpeg"/><Relationship Id="rId16" Type="http://schemas.openxmlformats.org/officeDocument/2006/relationships/image" Target="../media/image119.jp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14.svg"/><Relationship Id="rId5" Type="http://schemas.openxmlformats.org/officeDocument/2006/relationships/image" Target="../media/image100.svg"/><Relationship Id="rId15" Type="http://schemas.openxmlformats.org/officeDocument/2006/relationships/image" Target="../media/image118.svg"/><Relationship Id="rId10" Type="http://schemas.openxmlformats.org/officeDocument/2006/relationships/image" Target="../media/image113.png"/><Relationship Id="rId4" Type="http://schemas.openxmlformats.org/officeDocument/2006/relationships/image" Target="../media/image99.png"/><Relationship Id="rId9" Type="http://schemas.openxmlformats.org/officeDocument/2006/relationships/image" Target="../media/image112.svg"/><Relationship Id="rId14"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123.png"/><Relationship Id="rId5" Type="http://schemas.openxmlformats.org/officeDocument/2006/relationships/image" Target="../media/image92.jpeg"/><Relationship Id="rId10" Type="http://schemas.openxmlformats.org/officeDocument/2006/relationships/image" Target="../media/image122.jpeg"/><Relationship Id="rId4" Type="http://schemas.openxmlformats.org/officeDocument/2006/relationships/image" Target="../media/image91.jpeg"/><Relationship Id="rId9" Type="http://schemas.openxmlformats.org/officeDocument/2006/relationships/image" Target="../media/image97.jpeg"/></Relationships>
</file>

<file path=ppt/slides/_rels/slide3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jpe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20.jpg"/><Relationship Id="rId4" Type="http://schemas.openxmlformats.org/officeDocument/2006/relationships/image" Target="../media/image129.png"/><Relationship Id="rId9" Type="http://schemas.openxmlformats.org/officeDocument/2006/relationships/image" Target="../media/image21.jpg"/></Relationships>
</file>

<file path=ppt/slides/_rels/slide36.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37.png"/><Relationship Id="rId3" Type="http://schemas.openxmlformats.org/officeDocument/2006/relationships/image" Target="../media/image42.jpeg"/><Relationship Id="rId7" Type="http://schemas.openxmlformats.org/officeDocument/2006/relationships/image" Target="../media/image132.jpeg"/><Relationship Id="rId12" Type="http://schemas.microsoft.com/office/2007/relationships/hdphoto" Target="../media/hdphoto10.wdp"/><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1.jpeg"/><Relationship Id="rId11" Type="http://schemas.openxmlformats.org/officeDocument/2006/relationships/image" Target="../media/image136.png"/><Relationship Id="rId5" Type="http://schemas.openxmlformats.org/officeDocument/2006/relationships/image" Target="../media/image84.svg"/><Relationship Id="rId15" Type="http://schemas.openxmlformats.org/officeDocument/2006/relationships/image" Target="../media/image30.png"/><Relationship Id="rId10" Type="http://schemas.openxmlformats.org/officeDocument/2006/relationships/image" Target="../media/image135.png"/><Relationship Id="rId4" Type="http://schemas.openxmlformats.org/officeDocument/2006/relationships/image" Target="../media/image83.png"/><Relationship Id="rId9" Type="http://schemas.openxmlformats.org/officeDocument/2006/relationships/image" Target="../media/image134.png"/><Relationship Id="rId14" Type="http://schemas.openxmlformats.org/officeDocument/2006/relationships/image" Target="../media/image138.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39.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6.pn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32.png"/><Relationship Id="rId2" Type="http://schemas.openxmlformats.org/officeDocument/2006/relationships/image" Target="../media/image15.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8964394"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 to augment data.</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𝑣</m:t>
                        </m:r>
                      </m:oMath>
                    </m:oMathPara>
                  </a14:m>
                  <a:endParaRPr lang="en-US" sz="2500" dirty="0">
                    <a:solidFill>
                      <a:schemeClr val="accent6"/>
                    </a:solidFill>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𝑢</m:t>
                        </m:r>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𝑣</m:t>
                        </m:r>
                        <m:r>
                          <a:rPr lang="en-US" altLang="zh-CN" sz="2500" b="0" i="1" dirty="0" smtClean="0">
                            <a:solidFill>
                              <a:schemeClr val="accent6"/>
                            </a:solidFill>
                            <a:latin typeface="Cambria Math" panose="02040503050406030204" pitchFamily="18" charset="0"/>
                            <a:cs typeface="Helvetica Neue"/>
                          </a:rPr>
                          <m:t>)</m:t>
                        </m:r>
                      </m:oMath>
                    </m:oMathPara>
                  </a14:m>
                  <a:endParaRPr lang="en-US" sz="2500" dirty="0">
                    <a:solidFill>
                      <a:schemeClr val="accent6"/>
                    </a:solidFill>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solidFill>
                    <a:schemeClr val="accent6"/>
                  </a:solidFill>
                  <a:latin typeface="Helvetica Neue"/>
                  <a:cs typeface="Helvetica Neue"/>
                </a:rPr>
                <a:t>arbitrary</a:t>
              </a:r>
              <a:endParaRPr lang="en-US" sz="2000" dirty="0">
                <a:solidFill>
                  <a:schemeClr val="accent6"/>
                </a:solidFill>
              </a:endParaRPr>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Supervised</a:t>
            </a:r>
            <a:r>
              <a:rPr lang="zh-CN" altLang="en-US" sz="2800" dirty="0">
                <a:solidFill>
                  <a:srgbClr val="FF0000"/>
                </a:solidFill>
              </a:rPr>
              <a:t> </a:t>
            </a:r>
            <a:r>
              <a:rPr lang="en-US" altLang="zh-CN" sz="2800" dirty="0">
                <a:solidFill>
                  <a:srgbClr val="FF0000"/>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mc:AlternateContent xmlns:mc="http://schemas.openxmlformats.org/markup-compatibility/2006" xmlns:a14="http://schemas.microsoft.com/office/drawing/2010/main">
        <mc:Choice Requires="a14">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new</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 using </a:t>
                </a:r>
                <a14:m>
                  <m:oMath xmlns:m="http://schemas.openxmlformats.org/officeDocument/2006/math">
                    <m:r>
                      <a:rPr lang="en-US" altLang="zh-CN" sz="3200" i="1" dirty="0">
                        <a:latin typeface="Cambria Math" panose="02040503050406030204" pitchFamily="18" charset="0"/>
                        <a:cs typeface="Arial" panose="020B0604020202020204" pitchFamily="34" charset="0"/>
                      </a:rPr>
                      <m:t>𝑖</m:t>
                    </m:r>
                  </m:oMath>
                </a14:m>
                <a:r>
                  <a:rPr lang="en-US" altLang="zh-CN" dirty="0"/>
                  <a:t> and </a:t>
                </a:r>
                <a14:m>
                  <m:oMath xmlns:m="http://schemas.openxmlformats.org/officeDocument/2006/math">
                    <m:r>
                      <a:rPr lang="en-US" altLang="zh-CN" sz="3200" b="0" i="1" dirty="0" smtClean="0">
                        <a:latin typeface="Cambria Math" panose="02040503050406030204" pitchFamily="18" charset="0"/>
                        <a:cs typeface="Arial" panose="020B0604020202020204" pitchFamily="34" charset="0"/>
                      </a:rPr>
                      <m:t>𝑗</m:t>
                    </m:r>
                  </m:oMath>
                </a14:m>
                <a:r>
                  <a:rPr lang="en-US" altLang="zh-CN" dirty="0"/>
                  <a:t>?</a:t>
                </a:r>
              </a:p>
              <a:p>
                <a:endParaRPr lang="en-US" dirty="0"/>
              </a:p>
              <a:p>
                <a:endParaRPr lang="en-US" dirty="0"/>
              </a:p>
              <a:p>
                <a:endParaRPr lang="en-US" dirty="0"/>
              </a:p>
            </p:txBody>
          </p:sp>
        </mc:Choice>
        <mc:Fallback xmlns="">
          <p:sp>
            <p:nvSpPr>
              <p:cNvPr id="63" name="Content Placeholder 8">
                <a:extLst>
                  <a:ext uri="{FF2B5EF4-FFF2-40B4-BE49-F238E27FC236}">
                    <a16:creationId xmlns:a16="http://schemas.microsoft.com/office/drawing/2014/main" id="{5E8756A3-8DD6-F433-0233-275CA9D96906}"/>
                  </a:ext>
                </a:extLst>
              </p:cNvPr>
              <p:cNvSpPr>
                <a:spLocks noGrp="1" noRot="1" noChangeAspect="1" noMove="1" noResize="1" noEditPoints="1" noAdjustHandles="1" noChangeArrowheads="1" noChangeShapeType="1" noTextEdit="1"/>
              </p:cNvSpPr>
              <p:nvPr>
                <p:ph idx="1"/>
              </p:nvPr>
            </p:nvSpPr>
            <p:spPr>
              <a:xfrm>
                <a:off x="668957" y="2432842"/>
                <a:ext cx="14771147" cy="5504516"/>
              </a:xfrm>
              <a:blipFill>
                <a:blip r:embed="rId3"/>
                <a:stretch>
                  <a:fillRect l="-515" t="-1613"/>
                </a:stretch>
              </a:blipFill>
            </p:spPr>
            <p:txBody>
              <a:bodyPr/>
              <a:lstStyle/>
              <a:p>
                <a:r>
                  <a:rPr lang="en-US">
                    <a:noFill/>
                  </a:rPr>
                  <a:t> </a:t>
                </a:r>
              </a:p>
            </p:txBody>
          </p:sp>
        </mc:Fallback>
      </mc:AlternateContent>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4"/>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5"/>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6"/>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molecule/polymer</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combining</a:t>
            </a:r>
            <a:r>
              <a:rPr lang="zh-CN" altLang="en-US" dirty="0">
                <a:solidFill>
                  <a:schemeClr val="bg2">
                    <a:lumMod val="10000"/>
                  </a:schemeClr>
                </a:solidFill>
              </a:rPr>
              <a:t> </a:t>
            </a:r>
            <a:r>
              <a:rPr lang="en-US" altLang="zh-CN" dirty="0">
                <a:solidFill>
                  <a:schemeClr val="bg2">
                    <a:lumMod val="10000"/>
                  </a:schemeClr>
                </a:solidFill>
              </a:rPr>
              <a:t>two</a:t>
            </a:r>
            <a:r>
              <a:rPr lang="zh-CN" altLang="en-US" dirty="0">
                <a:solidFill>
                  <a:schemeClr val="bg2">
                    <a:lumMod val="10000"/>
                  </a:schemeClr>
                </a:solidFill>
              </a:rPr>
              <a:t> </a:t>
            </a:r>
            <a:r>
              <a:rPr lang="en-US" altLang="zh-CN" dirty="0">
                <a:solidFill>
                  <a:schemeClr val="bg2">
                    <a:lumMod val="10000"/>
                  </a:schemeClr>
                </a:solidFill>
              </a:rPr>
              <a:t>chemical</a:t>
            </a:r>
            <a:r>
              <a:rPr lang="zh-CN" altLang="en-US" dirty="0">
                <a:solidFill>
                  <a:schemeClr val="bg2">
                    <a:lumMod val="10000"/>
                  </a:schemeClr>
                </a:solidFill>
              </a:rPr>
              <a:t> </a:t>
            </a:r>
            <a:r>
              <a:rPr lang="en-US" altLang="zh-CN" dirty="0">
                <a:solidFill>
                  <a:schemeClr val="bg2">
                    <a:lumMod val="10000"/>
                  </a:schemeClr>
                </a:solidFill>
              </a:rPr>
              <a:t>subgraphs</a:t>
            </a:r>
            <a:r>
              <a:rPr lang="zh-CN" altLang="en-US" dirty="0">
                <a:solidFill>
                  <a:schemeClr val="bg2">
                    <a:lumMod val="10000"/>
                  </a:schemeClr>
                </a:solidFill>
              </a:rPr>
              <a:t> </a:t>
            </a:r>
            <a:r>
              <a:rPr lang="en-US" altLang="zh-CN" dirty="0">
                <a:solidFill>
                  <a:schemeClr val="bg2">
                    <a:lumMod val="10000"/>
                  </a:schemeClr>
                </a:solidFill>
              </a:rPr>
              <a:t>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chemeClr val="bg2">
                                    <a:lumMod val="10000"/>
                                  </a:schemeClr>
                                </a:solidFill>
                                <a:latin typeface="Cambria Math" panose="02040503050406030204" pitchFamily="18" charset="0"/>
                                <a:cs typeface="Arial" panose="020B0604020202020204" pitchFamily="34" charset="0"/>
                              </a:rPr>
                            </m:ctrlPr>
                          </m:sSubSupPr>
                          <m:e>
                            <m:acc>
                              <m:accPr>
                                <m:chr m:val="̂"/>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accPr>
                              <m:e>
                                <m:r>
                                  <a:rPr lang="en-US" altLang="zh-CN" sz="2400" i="1" dirty="0">
                                    <a:solidFill>
                                      <a:schemeClr val="bg2">
                                        <a:lumMod val="10000"/>
                                      </a:schemeClr>
                                    </a:solidFill>
                                    <a:latin typeface="Cambria Math" panose="02040503050406030204" pitchFamily="18" charset="0"/>
                                    <a:cs typeface="Arial" panose="020B0604020202020204" pitchFamily="34" charset="0"/>
                                  </a:rPr>
                                  <m:t>𝑦</m:t>
                                </m:r>
                              </m:e>
                            </m:acc>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sz="2400" dirty="0">
                    <a:solidFill>
                      <a:schemeClr val="bg2">
                        <a:lumMod val="10000"/>
                      </a:schemeClr>
                    </a:solidFill>
                  </a:endParaRPr>
                </a:p>
              </p:txBody>
            </p:sp>
          </mc:Choice>
          <mc:Fallback xmlns="">
            <p:sp>
              <p:nvSpPr>
                <p:cNvPr id="41" name="TextBox 40">
                  <a:extLst>
                    <a:ext uri="{FF2B5EF4-FFF2-40B4-BE49-F238E27FC236}">
                      <a16:creationId xmlns:a16="http://schemas.microsoft.com/office/drawing/2014/main" id="{BD484B7E-8003-381B-ABDE-96693306268D}"/>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2041" r="-12245" b="-4444"/>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
        <p:nvSpPr>
          <p:cNvPr id="3" name="TextBox 2">
            <a:extLst>
              <a:ext uri="{FF2B5EF4-FFF2-40B4-BE49-F238E27FC236}">
                <a16:creationId xmlns:a16="http://schemas.microsoft.com/office/drawing/2014/main" id="{5A5CF4A1-6AB4-72E6-EA0C-19BE0F3A8DF9}"/>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solidFill>
                  <a:srgbClr val="FF0000"/>
                </a:solidFill>
              </a:rPr>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1" name="Group 30">
            <a:extLst>
              <a:ext uri="{FF2B5EF4-FFF2-40B4-BE49-F238E27FC236}">
                <a16:creationId xmlns:a16="http://schemas.microsoft.com/office/drawing/2014/main" id="{64898D7E-EE62-4043-59FB-082097CA1506}"/>
              </a:ext>
            </a:extLst>
          </p:cNvPr>
          <p:cNvGrpSpPr/>
          <p:nvPr/>
        </p:nvGrpSpPr>
        <p:grpSpPr>
          <a:xfrm>
            <a:off x="8504298" y="3102611"/>
            <a:ext cx="6361010" cy="3370243"/>
            <a:chOff x="8504298" y="3102611"/>
            <a:chExt cx="6361010"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oMath>
                  </a14:m>
                  <a:endParaRPr lang="en-US" sz="2800" dirty="0"/>
                </a:p>
              </p:txBody>
            </p:sp>
          </mc:Choice>
          <mc:Fallback xmlns="">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DDEEF0E3-1344-D076-17DE-25389C1B400F}"/>
                </a:ext>
              </a:extLst>
            </p:cNvPr>
            <p:cNvPicPr>
              <a:picLocks noChangeAspect="1"/>
            </p:cNvPicPr>
            <p:nvPr/>
          </p:nvPicPr>
          <p:blipFill>
            <a:blip r:embed="rId16"/>
            <a:stretch>
              <a:fillRect/>
            </a:stretch>
          </p:blipFill>
          <p:spPr>
            <a:xfrm>
              <a:off x="12855025" y="3319695"/>
              <a:ext cx="2010283" cy="1371600"/>
            </a:xfrm>
            <a:prstGeom prst="rect">
              <a:avLst/>
            </a:prstGeom>
          </p:spPr>
        </p:pic>
        <p:cxnSp>
          <p:nvCxnSpPr>
            <p:cNvPr id="29" name="Straight Arrow Connector 28">
              <a:extLst>
                <a:ext uri="{FF2B5EF4-FFF2-40B4-BE49-F238E27FC236}">
                  <a16:creationId xmlns:a16="http://schemas.microsoft.com/office/drawing/2014/main" id="{0CF2FD74-47DB-3086-87A3-D7C9B149956B}"/>
                </a:ext>
              </a:extLst>
            </p:cNvPr>
            <p:cNvCxnSpPr>
              <a:cxnSpLocks/>
            </p:cNvCxnSpPr>
            <p:nvPr/>
          </p:nvCxnSpPr>
          <p:spPr>
            <a:xfrm flipV="1">
              <a:off x="13210515" y="4691295"/>
              <a:ext cx="91933" cy="447974"/>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In</a:t>
            </a:r>
            <a:r>
              <a:rPr lang="zh-CN" altLang="en-US" sz="5000" dirty="0"/>
              <a:t> </a:t>
            </a:r>
            <a:r>
              <a:rPr lang="en-US" altLang="zh-CN" sz="5000" dirty="0"/>
              <a:t>Latent</a:t>
            </a:r>
            <a:r>
              <a:rPr lang="zh-CN" altLang="en-US" sz="5000" dirty="0"/>
              <a:t> </a:t>
            </a:r>
            <a:r>
              <a:rPr lang="en-US" altLang="zh-CN" sz="5000" dirty="0"/>
              <a:t>Space:</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target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r>
                      <a:rPr lang="en-US" altLang="zh-CN" sz="2800" b="0" i="1" smtClean="0">
                        <a:solidFill>
                          <a:srgbClr val="FF2600"/>
                        </a:solidFill>
                        <a:latin typeface="Cambria Math" panose="02040503050406030204" pitchFamily="18" charset="0"/>
                        <a:cs typeface="Helvetica Neue"/>
                      </a:rPr>
                      <m:t>𝑦</m:t>
                    </m:r>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1" i="1" smtClean="0">
                        <a:solidFill>
                          <a:schemeClr val="bg2">
                            <a:lumMod val="10000"/>
                          </a:schemeClr>
                        </a:solidFill>
                        <a:latin typeface="Cambria Math" panose="02040503050406030204" pitchFamily="18" charset="0"/>
                        <a:cs typeface="Helvetica Neue"/>
                      </a:rPr>
                      <m:t>=</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d>
                  </m:oMath>
                </a14:m>
                <a:endParaRPr lang="en-US" altLang="zh-CN" sz="2800" dirty="0">
                  <a:solidFill>
                    <a:schemeClr val="bg2">
                      <a:lumMod val="10000"/>
                    </a:schemeClr>
                  </a:solidFill>
                  <a:latin typeface="Helvetica Neue"/>
                  <a:cs typeface="Helvetica Neue"/>
                </a:endParaRPr>
              </a:p>
            </p:txBody>
          </p:sp>
        </mc:Choice>
        <mc:Fallback xmlns="">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599"/>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area,</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discovery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p>
          <a:p>
            <a:r>
              <a:rPr lang="en-US" altLang="zh-CN" sz="2500" dirty="0">
                <a:latin typeface="Helvetica Neue"/>
                <a:cs typeface="Helvetica Neue"/>
              </a:rPr>
              <a:t>(2010-2015)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Social</a:t>
            </a:r>
            <a:r>
              <a:rPr lang="zh-CN" altLang="en-US"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recommendation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Fake account</a:t>
            </a:r>
            <a:r>
              <a:rPr lang="zh-CN" altLang="en-US"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detection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Information</a:t>
            </a:r>
            <a:r>
              <a:rPr lang="zh-CN" altLang="en-US"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extraction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4" y="2381641"/>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thermal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conductivity.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4" y="6486057"/>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67648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to</a:t>
                </a:r>
                <a:r>
                  <a:rPr lang="zh-CN" altLang="en-US" sz="3000" dirty="0">
                    <a:solidFill>
                      <a:srgbClr val="FF0000"/>
                    </a:solidFill>
                  </a:rPr>
                  <a:t> </a:t>
                </a:r>
                <a:r>
                  <a:rPr lang="en-US" altLang="zh-CN" sz="3000" dirty="0">
                    <a:solidFill>
                      <a:srgbClr val="FF0000"/>
                    </a:solidFill>
                  </a:rPr>
                  <a:t>learn</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xmlns="">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self-supervised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tasks (e.g.,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or even conflicting with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downstream</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hardly</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interpret</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how unlabeled graphs were able to improve</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may</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rgbClr val="FF0000"/>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rgbClr val="FF0000"/>
                </a:solidFill>
              </a:rPr>
              <a:t>Augment</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i="1" dirty="0">
                <a:solidFill>
                  <a:srgbClr val="FF0000"/>
                </a:solidFill>
              </a:rPr>
              <a:t>graph</a:t>
            </a:r>
            <a:r>
              <a:rPr lang="zh-CN" altLang="en-US" sz="3000" i="1" dirty="0">
                <a:solidFill>
                  <a:srgbClr val="FF0000"/>
                </a:solidFill>
              </a:rPr>
              <a:t> </a:t>
            </a:r>
            <a:r>
              <a:rPr lang="en-US" altLang="zh-CN" sz="3000" i="1"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rgbClr val="FF0000"/>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improve</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address</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works</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creation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25</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F150725F-A4B1-1B38-1DDA-EC94B99B1C60}"/>
              </a:ext>
            </a:extLst>
          </p:cNvPr>
          <p:cNvGrpSpPr/>
          <p:nvPr/>
        </p:nvGrpSpPr>
        <p:grpSpPr>
          <a:xfrm>
            <a:off x="4754880" y="5470175"/>
            <a:ext cx="11079479" cy="3435481"/>
            <a:chOff x="4754880" y="5470175"/>
            <a:chExt cx="11079479" cy="3435481"/>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4" y="6560867"/>
              <a:ext cx="3235027"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(QA)</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235026"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Quiz Generation</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8027926"/>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Student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8027926"/>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20319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20277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20277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20277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68741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762017" cy="73691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369339" y="548541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LMs</a:t>
              </a:r>
            </a:p>
          </p:txBody>
        </p:sp>
        <p:sp>
          <p:nvSpPr>
            <p:cNvPr id="13" name="Rectangle 12">
              <a:extLst>
                <a:ext uri="{FF2B5EF4-FFF2-40B4-BE49-F238E27FC236}">
                  <a16:creationId xmlns:a16="http://schemas.microsoft.com/office/drawing/2014/main" id="{92EF5CAF-D163-0674-A2DE-9537540C8821}"/>
                </a:ext>
              </a:extLst>
            </p:cNvPr>
            <p:cNvSpPr/>
            <p:nvPr/>
          </p:nvSpPr>
          <p:spPr>
            <a:xfrm>
              <a:off x="8259620" y="5470175"/>
              <a:ext cx="7574739" cy="2216231"/>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6FB8B179-0A13-47FE-42F1-C6797750A618}"/>
                </a:ext>
              </a:extLst>
            </p:cNvPr>
            <p:cNvSpPr/>
            <p:nvPr/>
          </p:nvSpPr>
          <p:spPr>
            <a:xfrm>
              <a:off x="4754880" y="7899187"/>
              <a:ext cx="6522721" cy="1006469"/>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Oval 18">
              <a:extLst>
                <a:ext uri="{FF2B5EF4-FFF2-40B4-BE49-F238E27FC236}">
                  <a16:creationId xmlns:a16="http://schemas.microsoft.com/office/drawing/2014/main" id="{5BE13D69-9AE7-E858-37B8-855CD27C1170}"/>
                </a:ext>
              </a:extLst>
            </p:cNvPr>
            <p:cNvSpPr>
              <a:spLocks noChangeAspect="1"/>
            </p:cNvSpPr>
            <p:nvPr/>
          </p:nvSpPr>
          <p:spPr>
            <a:xfrm>
              <a:off x="8305188" y="5524735"/>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1</a:t>
              </a:r>
              <a:endParaRPr lang="en-US" sz="2500" dirty="0">
                <a:latin typeface="Helvetica Neue"/>
                <a:cs typeface="Helvetica Neue"/>
              </a:endParaRPr>
            </a:p>
          </p:txBody>
        </p:sp>
        <p:sp>
          <p:nvSpPr>
            <p:cNvPr id="20" name="Oval 19">
              <a:extLst>
                <a:ext uri="{FF2B5EF4-FFF2-40B4-BE49-F238E27FC236}">
                  <a16:creationId xmlns:a16="http://schemas.microsoft.com/office/drawing/2014/main" id="{E21D563D-A415-C3C1-3767-6C340717E3A6}"/>
                </a:ext>
              </a:extLst>
            </p:cNvPr>
            <p:cNvSpPr>
              <a:spLocks noChangeAspect="1"/>
            </p:cNvSpPr>
            <p:nvPr/>
          </p:nvSpPr>
          <p:spPr>
            <a:xfrm>
              <a:off x="4808117" y="7956593"/>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2</a:t>
              </a:r>
              <a:endParaRPr lang="en-US" sz="2500" dirty="0">
                <a:latin typeface="Helvetica Neue"/>
                <a:cs typeface="Helvetica Neue"/>
              </a:endParaRP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14576" y="3162241"/>
            <a:ext cx="6566753" cy="1323439"/>
            <a:chOff x="8714576" y="3162241"/>
            <a:chExt cx="6566753"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14576" y="3291831"/>
              <a:ext cx="1508746" cy="923330"/>
            </a:xfrm>
            <a:prstGeom prst="rect">
              <a:avLst/>
            </a:prstGeom>
            <a:noFill/>
          </p:spPr>
          <p:txBody>
            <a:bodyPr wrap="none" lIns="91440" tIns="45720" rIns="91440" bIns="45720">
              <a:spAutoFit/>
            </a:bodyPr>
            <a:lstStyle/>
            <a:p>
              <a:pPr algn="ctr"/>
              <a:r>
                <a:rPr lang="en-US" altLang="zh-CN"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IfQA</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r>
              <a:rPr lang="zh-CN" altLang="en-US" dirty="0">
                <a:solidFill>
                  <a:schemeClr val="tx1"/>
                </a:solidFill>
              </a:rPr>
              <a:t> </a:t>
            </a:r>
            <a:r>
              <a:rPr lang="en-US" altLang="zh-CN" i="0" dirty="0">
                <a:solidFill>
                  <a:schemeClr val="tx1"/>
                </a:solidFill>
              </a:rPr>
              <a:t>[1]</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Text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Corpora</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Graphs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human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annotated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Bases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large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collection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of</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facts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events)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16" name="TextBox 15">
            <a:extLst>
              <a:ext uri="{FF2B5EF4-FFF2-40B4-BE49-F238E27FC236}">
                <a16:creationId xmlns:a16="http://schemas.microsoft.com/office/drawing/2014/main" id="{A4B109D2-84C2-07A1-1529-E2620D22F647}"/>
              </a:ext>
            </a:extLst>
          </p:cNvPr>
          <p:cNvSpPr txBox="1"/>
          <p:nvPr/>
        </p:nvSpPr>
        <p:spPr>
          <a:xfrm>
            <a:off x="818201" y="8739823"/>
            <a:ext cx="9903124" cy="369332"/>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Besides</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515016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discovery</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surprising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 data</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because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amazed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written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clue,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created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caption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ready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impactful.</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models</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31</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leaving</a:t>
              </a:r>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Scientific</a:t>
            </a:r>
            <a:r>
              <a:rPr lang="zh-CN" altLang="en-US" dirty="0"/>
              <a:t> </a:t>
            </a:r>
            <a:r>
              <a:rPr lang="en-US" altLang="zh-CN" dirty="0"/>
              <a:t>Text</a:t>
            </a:r>
            <a:r>
              <a:rPr lang="zh-CN" altLang="en-US" dirty="0"/>
              <a:t> </a:t>
            </a:r>
            <a:r>
              <a:rPr lang="en-US" altLang="zh-CN" dirty="0"/>
              <a:t>Intelligence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1509" y="6639610"/>
              <a:ext cx="1576552"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taxonomy</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generated</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word</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by</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word</a:t>
              </a:r>
              <a:r>
                <a:rPr lang="zh-CN" altLang="en-US" sz="2000" dirty="0">
                  <a:solidFill>
                    <a:srgbClr val="FF0000"/>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decision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tree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know</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little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about</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machine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35</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grpSp>
        <p:nvGrpSpPr>
          <p:cNvPr id="2" name="Group 1">
            <a:extLst>
              <a:ext uri="{FF2B5EF4-FFF2-40B4-BE49-F238E27FC236}">
                <a16:creationId xmlns:a16="http://schemas.microsoft.com/office/drawing/2014/main" id="{F563B4D3-23F1-FCBD-D085-5005D4315F58}"/>
              </a:ext>
            </a:extLst>
          </p:cNvPr>
          <p:cNvGrpSpPr/>
          <p:nvPr/>
        </p:nvGrpSpPr>
        <p:grpSpPr>
          <a:xfrm>
            <a:off x="5432008" y="2500787"/>
            <a:ext cx="5486400" cy="5468112"/>
            <a:chOff x="5154722" y="1795877"/>
            <a:chExt cx="5486400" cy="5468112"/>
          </a:xfrm>
        </p:grpSpPr>
        <p:pic>
          <p:nvPicPr>
            <p:cNvPr id="10" name="Picture 2" descr="dragon ball with 4 stars Logo PNG Vector (AI) Free Download">
              <a:extLst>
                <a:ext uri="{FF2B5EF4-FFF2-40B4-BE49-F238E27FC236}">
                  <a16:creationId xmlns:a16="http://schemas.microsoft.com/office/drawing/2014/main" id="{AC6878D7-0990-F2FD-69E2-6E284AC149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65B53D8-6BFB-6F20-0CDA-50374BB4BD7F}"/>
                </a:ext>
              </a:extLst>
            </p:cNvPr>
            <p:cNvSpPr/>
            <p:nvPr/>
          </p:nvSpPr>
          <p:spPr>
            <a:xfrm>
              <a:off x="6313707" y="3910280"/>
              <a:ext cx="3168432"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GPT-5?</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data-centric</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36</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37</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8" y="2930613"/>
            <a:ext cx="13101911" cy="5078313"/>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has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slides.</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sz="3600" dirty="0">
              <a:solidFill>
                <a:schemeClr val="bg1"/>
              </a:solidFill>
              <a:latin typeface="Aptos Narrow" panose="020F0502020204030204" pitchFamily="34" charset="0"/>
              <a:ea typeface="Source Sans Pro" panose="020F0502020204030204" pitchFamily="34" charset="0"/>
              <a:cs typeface="Helvetica Neue"/>
            </a:endParaRPr>
          </a:p>
        </p:txBody>
      </p:sp>
      <p:sp>
        <p:nvSpPr>
          <p:cNvPr id="2" name="Slide Number Placeholder 4">
            <a:extLst>
              <a:ext uri="{FF2B5EF4-FFF2-40B4-BE49-F238E27FC236}">
                <a16:creationId xmlns:a16="http://schemas.microsoft.com/office/drawing/2014/main" id="{4E9A397E-1609-19C1-FC84-0F9E74F1151D}"/>
              </a:ext>
            </a:extLst>
          </p:cNvPr>
          <p:cNvSpPr>
            <a:spLocks noGrp="1"/>
          </p:cNvSpPr>
          <p:nvPr>
            <p:ph type="sldNum" sz="quarter" idx="11"/>
          </p:nvPr>
        </p:nvSpPr>
        <p:spPr>
          <a:xfrm>
            <a:off x="15115705" y="8616409"/>
            <a:ext cx="848129" cy="365760"/>
          </a:xfrm>
        </p:spPr>
        <p:txBody>
          <a:bodyPr/>
          <a:lstStyle/>
          <a:p>
            <a:pPr>
              <a:defRPr/>
            </a:pPr>
            <a:fld id="{91F31FA6-B0B4-9940-9B47-E6B321700686}" type="slidenum">
              <a:rPr lang="en-US" sz="3600" smtClean="0">
                <a:solidFill>
                  <a:schemeClr val="bg1"/>
                </a:solidFill>
              </a:rPr>
              <a:pPr>
                <a:defRPr/>
              </a:pPr>
              <a:t>3</a:t>
            </a:fld>
            <a:endParaRPr lang="en-US" sz="3600">
              <a:solidFill>
                <a:schemeClr val="bg1"/>
              </a:solidFill>
            </a:endParaRPr>
          </a:p>
        </p:txBody>
      </p:sp>
      <p:sp>
        <p:nvSpPr>
          <p:cNvPr id="3" name="TextBox 2">
            <a:extLst>
              <a:ext uri="{FF2B5EF4-FFF2-40B4-BE49-F238E27FC236}">
                <a16:creationId xmlns:a16="http://schemas.microsoft.com/office/drawing/2014/main" id="{6BD650CC-F085-8EC0-0E68-B067CE31724E}"/>
              </a:ext>
            </a:extLst>
          </p:cNvPr>
          <p:cNvSpPr txBox="1"/>
          <p:nvPr/>
        </p:nvSpPr>
        <p:spPr>
          <a:xfrm>
            <a:off x="668958" y="8683566"/>
            <a:ext cx="13534722" cy="400110"/>
          </a:xfrm>
          <a:prstGeom prst="rect">
            <a:avLst/>
          </a:prstGeom>
          <a:noFill/>
        </p:spPr>
        <p:txBody>
          <a:bodyPr wrap="square">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[1]</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XX et al. (20XX). XXX, XXX.</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Goku as a Role Model - Japan Powered">
            <a:extLst>
              <a:ext uri="{FF2B5EF4-FFF2-40B4-BE49-F238E27FC236}">
                <a16:creationId xmlns:a16="http://schemas.microsoft.com/office/drawing/2014/main" id="{98D4D95E-B5F4-34C1-E570-49ABD91CC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2060" y="399928"/>
            <a:ext cx="1097280" cy="1097280"/>
          </a:xfrm>
          <a:prstGeom prst="ellipse">
            <a:avLst/>
          </a:prstGeom>
          <a:ln w="28575" cap="rnd">
            <a:solidFill>
              <a:srgbClr val="FFFF00"/>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Material</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Challenges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09" y="646271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no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matter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a:t>
            </a:r>
            <a:r>
              <a:rPr lang="en-US" altLang="zh-CN" sz="2800" dirty="0">
                <a:solidFill>
                  <a:schemeClr val="accent6"/>
                </a:solidFill>
                <a:latin typeface="Times New Roman" panose="02020603050405020304" pitchFamily="18" charset="0"/>
                <a:cs typeface="Times New Roman" panose="02020603050405020304" pitchFamily="18" charset="0"/>
              </a:rPr>
              <a:t>modified copies </a:t>
            </a:r>
            <a:r>
              <a:rPr lang="en-US" altLang="zh-CN" sz="2800" dirty="0">
                <a:solidFill>
                  <a:schemeClr val="tx1"/>
                </a:solidFill>
                <a:latin typeface="Times New Roman" panose="02020603050405020304" pitchFamily="18" charset="0"/>
                <a:cs typeface="Times New Roman" panose="02020603050405020304" pitchFamily="18" charset="0"/>
              </a:rPr>
              <a:t>of existing data or newly </a:t>
            </a:r>
            <a:r>
              <a:rPr lang="en-US" altLang="zh-CN" sz="2800" dirty="0">
                <a:solidFill>
                  <a:schemeClr val="accent6"/>
                </a:solidFill>
                <a:latin typeface="Times New Roman" panose="02020603050405020304" pitchFamily="18" charset="0"/>
                <a:cs typeface="Times New Roman" panose="02020603050405020304" pitchFamily="18" charset="0"/>
              </a:rPr>
              <a:t>created synthetic data </a:t>
            </a:r>
            <a:r>
              <a:rPr lang="en-US" altLang="zh-CN" sz="2800" dirty="0">
                <a:solidFill>
                  <a:schemeClr val="tx1"/>
                </a:solidFill>
                <a:latin typeface="Times New Roman" panose="02020603050405020304" pitchFamily="18" charset="0"/>
                <a:cs typeface="Times New Roman" panose="02020603050405020304" pitchFamily="18" charset="0"/>
              </a:rPr>
              <a:t>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22403</TotalTime>
  <Words>3870</Words>
  <Application>Microsoft Macintosh PowerPoint</Application>
  <PresentationFormat>Custom</PresentationFormat>
  <Paragraphs>835</Paragraphs>
  <Slides>38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Aptos Narrow</vt:lpstr>
      <vt:lpstr>Arial</vt:lpstr>
      <vt:lpstr>Avenir Medium</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Material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Augmentation in Latent Space</vt:lpstr>
      <vt:lpstr>Learning to Augment Graph Data</vt:lpstr>
      <vt:lpstr>Augment for Label Balance in Regression</vt:lpstr>
      <vt:lpstr>In Latent Space: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Scientific Text Intelligence</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3579</cp:revision>
  <cp:lastPrinted>2016-04-21T19:59:33Z</cp:lastPrinted>
  <dcterms:created xsi:type="dcterms:W3CDTF">2013-10-17T20:28:19Z</dcterms:created>
  <dcterms:modified xsi:type="dcterms:W3CDTF">2024-03-22T03:54:22Z</dcterms:modified>
</cp:coreProperties>
</file>